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cee6c56d1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cee6c56d1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cee6c56d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cee6c56d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cee6c56d1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cee6c56d1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cee6c56d1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cee6c56d1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cee6c56d1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cee6c56d1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cee6c56d1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cee6c56d1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cee6c56d1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cee6c56d1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cee6c56d1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cee6c56d1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0.png"/><Relationship Id="rId9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003650" y="-204261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3C78D8"/>
                </a:solidFill>
              </a:rPr>
              <a:t>ParkingGarage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7121975" y="3400100"/>
            <a:ext cx="28959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408"/>
              </a:spcBef>
              <a:spcAft>
                <a:spcPts val="0"/>
              </a:spcAft>
              <a:buNone/>
            </a:pPr>
            <a:r>
              <a:rPr lang="h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Konzulens: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8"/>
              </a:spcBef>
              <a:spcAft>
                <a:spcPts val="0"/>
              </a:spcAft>
              <a:buNone/>
            </a:pPr>
            <a:r>
              <a:rPr lang="h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Rédai Dávid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000" y="897824"/>
            <a:ext cx="3357400" cy="334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3"/>
          <p:cNvGrpSpPr/>
          <p:nvPr/>
        </p:nvGrpSpPr>
        <p:grpSpPr>
          <a:xfrm>
            <a:off x="6493501" y="2049107"/>
            <a:ext cx="277155" cy="446403"/>
            <a:chOff x="1654675" y="1997765"/>
            <a:chExt cx="445587" cy="704551"/>
          </a:xfrm>
        </p:grpSpPr>
        <p:sp>
          <p:nvSpPr>
            <p:cNvPr id="66" name="Google Shape;66;p13"/>
            <p:cNvSpPr/>
            <p:nvPr/>
          </p:nvSpPr>
          <p:spPr>
            <a:xfrm>
              <a:off x="1655926" y="1998979"/>
              <a:ext cx="440657" cy="703336"/>
            </a:xfrm>
            <a:custGeom>
              <a:rect b="b" l="l" r="r" t="t"/>
              <a:pathLst>
                <a:path extrusionOk="0" h="19115" w="11976">
                  <a:moveTo>
                    <a:pt x="0" y="1"/>
                  </a:moveTo>
                  <a:lnTo>
                    <a:pt x="0" y="17113"/>
                  </a:lnTo>
                  <a:lnTo>
                    <a:pt x="2002" y="17113"/>
                  </a:lnTo>
                  <a:lnTo>
                    <a:pt x="2002" y="16112"/>
                  </a:lnTo>
                  <a:lnTo>
                    <a:pt x="3002" y="16112"/>
                  </a:lnTo>
                  <a:lnTo>
                    <a:pt x="3002" y="15112"/>
                  </a:lnTo>
                  <a:lnTo>
                    <a:pt x="4003" y="15112"/>
                  </a:lnTo>
                  <a:lnTo>
                    <a:pt x="4003" y="14111"/>
                  </a:lnTo>
                  <a:lnTo>
                    <a:pt x="4971" y="14111"/>
                  </a:lnTo>
                  <a:lnTo>
                    <a:pt x="4971" y="16112"/>
                  </a:lnTo>
                  <a:lnTo>
                    <a:pt x="5971" y="16112"/>
                  </a:lnTo>
                  <a:lnTo>
                    <a:pt x="5971" y="18114"/>
                  </a:lnTo>
                  <a:lnTo>
                    <a:pt x="6972" y="18114"/>
                  </a:lnTo>
                  <a:lnTo>
                    <a:pt x="6972" y="19115"/>
                  </a:lnTo>
                  <a:lnTo>
                    <a:pt x="8973" y="19115"/>
                  </a:lnTo>
                  <a:lnTo>
                    <a:pt x="8973" y="18114"/>
                  </a:lnTo>
                  <a:lnTo>
                    <a:pt x="9974" y="18114"/>
                  </a:lnTo>
                  <a:lnTo>
                    <a:pt x="9974" y="16112"/>
                  </a:lnTo>
                  <a:lnTo>
                    <a:pt x="8973" y="16112"/>
                  </a:lnTo>
                  <a:lnTo>
                    <a:pt x="8973" y="14111"/>
                  </a:lnTo>
                  <a:lnTo>
                    <a:pt x="7973" y="14111"/>
                  </a:lnTo>
                  <a:lnTo>
                    <a:pt x="7973" y="13110"/>
                  </a:lnTo>
                  <a:lnTo>
                    <a:pt x="11976" y="13110"/>
                  </a:lnTo>
                  <a:lnTo>
                    <a:pt x="11976" y="12110"/>
                  </a:lnTo>
                  <a:lnTo>
                    <a:pt x="11976" y="11109"/>
                  </a:lnTo>
                  <a:lnTo>
                    <a:pt x="11042" y="11109"/>
                  </a:lnTo>
                  <a:lnTo>
                    <a:pt x="11042" y="11042"/>
                  </a:lnTo>
                  <a:lnTo>
                    <a:pt x="11042" y="10008"/>
                  </a:lnTo>
                  <a:lnTo>
                    <a:pt x="10041" y="10008"/>
                  </a:lnTo>
                  <a:lnTo>
                    <a:pt x="10041" y="9007"/>
                  </a:lnTo>
                  <a:lnTo>
                    <a:pt x="9040" y="9007"/>
                  </a:lnTo>
                  <a:lnTo>
                    <a:pt x="9040" y="8007"/>
                  </a:lnTo>
                  <a:lnTo>
                    <a:pt x="8039" y="8007"/>
                  </a:lnTo>
                  <a:lnTo>
                    <a:pt x="8039" y="7006"/>
                  </a:lnTo>
                  <a:lnTo>
                    <a:pt x="7039" y="7006"/>
                  </a:lnTo>
                  <a:lnTo>
                    <a:pt x="7039" y="6005"/>
                  </a:lnTo>
                  <a:lnTo>
                    <a:pt x="6038" y="6005"/>
                  </a:lnTo>
                  <a:lnTo>
                    <a:pt x="6038" y="5005"/>
                  </a:lnTo>
                  <a:lnTo>
                    <a:pt x="5037" y="5005"/>
                  </a:lnTo>
                  <a:lnTo>
                    <a:pt x="5037" y="4004"/>
                  </a:lnTo>
                  <a:lnTo>
                    <a:pt x="4037" y="4004"/>
                  </a:lnTo>
                  <a:lnTo>
                    <a:pt x="4037" y="3003"/>
                  </a:lnTo>
                  <a:lnTo>
                    <a:pt x="3036" y="3003"/>
                  </a:lnTo>
                  <a:lnTo>
                    <a:pt x="3036" y="2002"/>
                  </a:lnTo>
                  <a:lnTo>
                    <a:pt x="2035" y="2002"/>
                  </a:lnTo>
                  <a:lnTo>
                    <a:pt x="2035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607D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654675" y="1997765"/>
              <a:ext cx="36869" cy="628459"/>
            </a:xfrm>
            <a:custGeom>
              <a:rect b="b" l="l" r="r" t="t"/>
              <a:pathLst>
                <a:path extrusionOk="0" h="17080" w="1002">
                  <a:moveTo>
                    <a:pt x="1" y="1"/>
                  </a:moveTo>
                  <a:lnTo>
                    <a:pt x="1" y="17079"/>
                  </a:lnTo>
                  <a:lnTo>
                    <a:pt x="1002" y="1707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692758" y="2034597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729553" y="2072643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765170" y="2109474"/>
              <a:ext cx="36832" cy="36832"/>
            </a:xfrm>
            <a:custGeom>
              <a:rect b="b" l="l" r="r" t="t"/>
              <a:pathLst>
                <a:path extrusionOk="0" h="1001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803216" y="2146269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1841262" y="2183101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1878057" y="2219933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1914889" y="2256728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1951721" y="2293559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1988553" y="2330391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025348" y="2367223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2062179" y="2405269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1914889" y="2442064"/>
              <a:ext cx="185373" cy="36869"/>
            </a:xfrm>
            <a:custGeom>
              <a:rect b="b" l="l" r="r" t="t"/>
              <a:pathLst>
                <a:path extrusionOk="0" h="1002" w="5038">
                  <a:moveTo>
                    <a:pt x="1" y="1"/>
                  </a:moveTo>
                  <a:lnTo>
                    <a:pt x="1" y="1002"/>
                  </a:lnTo>
                  <a:lnTo>
                    <a:pt x="5038" y="1002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1914889" y="2478895"/>
              <a:ext cx="36869" cy="36869"/>
            </a:xfrm>
            <a:custGeom>
              <a:rect b="b" l="l" r="r" t="t"/>
              <a:pathLst>
                <a:path extrusionOk="0" h="1002" w="1002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1803216" y="2478895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1841262" y="2515727"/>
              <a:ext cx="36832" cy="73664"/>
            </a:xfrm>
            <a:custGeom>
              <a:rect b="b" l="l" r="r" t="t"/>
              <a:pathLst>
                <a:path extrusionOk="0" h="2002" w="1001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878057" y="2589354"/>
              <a:ext cx="36869" cy="73700"/>
            </a:xfrm>
            <a:custGeom>
              <a:rect b="b" l="l" r="r" t="t"/>
              <a:pathLst>
                <a:path extrusionOk="0" h="2003" w="1002">
                  <a:moveTo>
                    <a:pt x="1" y="1"/>
                  </a:moveTo>
                  <a:lnTo>
                    <a:pt x="1" y="2002"/>
                  </a:lnTo>
                  <a:lnTo>
                    <a:pt x="1002" y="2002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1914889" y="2663017"/>
              <a:ext cx="73700" cy="36832"/>
            </a:xfrm>
            <a:custGeom>
              <a:rect b="b" l="l" r="r" t="t"/>
              <a:pathLst>
                <a:path extrusionOk="0" h="1001" w="2003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951721" y="2515727"/>
              <a:ext cx="36869" cy="73664"/>
            </a:xfrm>
            <a:custGeom>
              <a:rect b="b" l="l" r="r" t="t"/>
              <a:pathLst>
                <a:path extrusionOk="0" h="2002" w="1002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988553" y="2589354"/>
              <a:ext cx="36832" cy="73700"/>
            </a:xfrm>
            <a:custGeom>
              <a:rect b="b" l="l" r="r" t="t"/>
              <a:pathLst>
                <a:path extrusionOk="0" h="2003" w="1001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765170" y="2515727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729553" y="2552559"/>
              <a:ext cx="36869" cy="36832"/>
            </a:xfrm>
            <a:custGeom>
              <a:rect b="b" l="l" r="r" t="t"/>
              <a:pathLst>
                <a:path extrusionOk="0" h="1001" w="1002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692758" y="2589354"/>
              <a:ext cx="36832" cy="36869"/>
            </a:xfrm>
            <a:custGeom>
              <a:rect b="b" l="l" r="r" t="t"/>
              <a:pathLst>
                <a:path extrusionOk="0" h="1002" w="1001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558075" y="2685225"/>
            <a:ext cx="2099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lt1"/>
                </a:solidFill>
                <a:highlight>
                  <a:srgbClr val="1155CC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u" sz="1800">
                <a:solidFill>
                  <a:schemeClr val="lt1"/>
                </a:solidFill>
                <a:highlight>
                  <a:srgbClr val="1155CC"/>
                </a:highlight>
                <a:latin typeface="Open Sans"/>
                <a:ea typeface="Open Sans"/>
                <a:cs typeface="Open Sans"/>
                <a:sym typeface="Open Sans"/>
              </a:rPr>
              <a:t>Juhász Szabolcs_ </a:t>
            </a:r>
            <a:endParaRPr sz="1800">
              <a:solidFill>
                <a:schemeClr val="lt1"/>
              </a:solidFill>
              <a:highlight>
                <a:srgbClr val="1155C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99850" y="1992750"/>
            <a:ext cx="2099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lt1"/>
                </a:solidFill>
                <a:highlight>
                  <a:srgbClr val="1155CC"/>
                </a:highlight>
                <a:latin typeface="Open Sans"/>
                <a:ea typeface="Open Sans"/>
                <a:cs typeface="Open Sans"/>
                <a:sym typeface="Open Sans"/>
              </a:rPr>
              <a:t> Scher János_ </a:t>
            </a:r>
            <a:endParaRPr sz="1800">
              <a:solidFill>
                <a:schemeClr val="lt1"/>
              </a:solidFill>
              <a:highlight>
                <a:srgbClr val="1155C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45875" y="3283250"/>
            <a:ext cx="2099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lt1"/>
                </a:solidFill>
                <a:highlight>
                  <a:srgbClr val="1155CC"/>
                </a:highlight>
                <a:latin typeface="Open Sans"/>
                <a:ea typeface="Open Sans"/>
                <a:cs typeface="Open Sans"/>
                <a:sym typeface="Open Sans"/>
              </a:rPr>
              <a:t> Major Attila_</a:t>
            </a:r>
            <a:endParaRPr sz="1800">
              <a:solidFill>
                <a:schemeClr val="lt1"/>
              </a:solidFill>
              <a:highlight>
                <a:srgbClr val="1155C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-222825" y="1374075"/>
            <a:ext cx="194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Készítette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3C78D8"/>
                </a:solidFill>
              </a:rPr>
              <a:t>Feladatmegosztás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1196975" y="1406100"/>
            <a:ext cx="6593400" cy="31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Times New Roman"/>
                <a:ea typeface="Times New Roman"/>
                <a:cs typeface="Times New Roman"/>
                <a:sym typeface="Times New Roman"/>
              </a:rPr>
              <a:t>Backend, </a:t>
            </a:r>
            <a:r>
              <a:rPr lang="hu">
                <a:latin typeface="Times New Roman"/>
                <a:ea typeface="Times New Roman"/>
                <a:cs typeface="Times New Roman"/>
                <a:sym typeface="Times New Roman"/>
              </a:rPr>
              <a:t>mobil applikáció</a:t>
            </a:r>
            <a:r>
              <a:rPr lang="hu">
                <a:latin typeface="Times New Roman"/>
                <a:ea typeface="Times New Roman"/>
                <a:cs typeface="Times New Roman"/>
                <a:sym typeface="Times New Roman"/>
              </a:rPr>
              <a:t>, dokumentáció, tesztelés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hu">
                <a:latin typeface="Times New Roman"/>
                <a:ea typeface="Times New Roman"/>
                <a:cs typeface="Times New Roman"/>
                <a:sym typeface="Times New Roman"/>
              </a:rPr>
              <a:t>Csapatvezető, Frontend, PPT, tesztelés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hu">
                <a:latin typeface="Times New Roman"/>
                <a:ea typeface="Times New Roman"/>
                <a:cs typeface="Times New Roman"/>
                <a:sym typeface="Times New Roman"/>
              </a:rPr>
              <a:t>Adatbázis, dokumentáció, tesztelés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0600" y="403375"/>
            <a:ext cx="658500" cy="65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4">
            <a:alphaModFix/>
          </a:blip>
          <a:srcRect b="11076" l="-3646" r="54499" t="13519"/>
          <a:stretch/>
        </p:blipFill>
        <p:spPr>
          <a:xfrm>
            <a:off x="592625" y="1266550"/>
            <a:ext cx="536400" cy="79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5">
            <a:alphaModFix/>
          </a:blip>
          <a:srcRect b="48730" l="27852" r="27418" t="13706"/>
          <a:stretch/>
        </p:blipFill>
        <p:spPr>
          <a:xfrm>
            <a:off x="569225" y="2181475"/>
            <a:ext cx="583200" cy="78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6">
            <a:alphaModFix/>
          </a:blip>
          <a:srcRect b="34504" l="7941" r="56512" t="10682"/>
          <a:stretch/>
        </p:blipFill>
        <p:spPr>
          <a:xfrm>
            <a:off x="4886225" y="2321862"/>
            <a:ext cx="620401" cy="49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6">
            <a:alphaModFix/>
          </a:blip>
          <a:srcRect b="33803" l="62613" r="9174" t="17594"/>
          <a:stretch/>
        </p:blipFill>
        <p:spPr>
          <a:xfrm>
            <a:off x="6186900" y="1370638"/>
            <a:ext cx="573900" cy="51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7">
            <a:alphaModFix/>
          </a:blip>
          <a:srcRect b="60069" l="78245" r="7851" t="9857"/>
          <a:stretch/>
        </p:blipFill>
        <p:spPr>
          <a:xfrm>
            <a:off x="4572000" y="3182400"/>
            <a:ext cx="461275" cy="5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8">
            <a:alphaModFix/>
          </a:blip>
          <a:srcRect b="8461" l="45490" r="5944" t="2371"/>
          <a:stretch/>
        </p:blipFill>
        <p:spPr>
          <a:xfrm>
            <a:off x="6705100" y="1406100"/>
            <a:ext cx="229000" cy="44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16700" y="2379075"/>
            <a:ext cx="385325" cy="3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10">
            <a:alphaModFix/>
          </a:blip>
          <a:srcRect b="-605944" l="-569463" r="-496037" t="-459557"/>
          <a:stretch/>
        </p:blipFill>
        <p:spPr>
          <a:xfrm>
            <a:off x="2304102" y="1147225"/>
            <a:ext cx="53772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11">
            <a:alphaModFix/>
          </a:blip>
          <a:srcRect b="0" l="0" r="2695" t="17911"/>
          <a:stretch/>
        </p:blipFill>
        <p:spPr>
          <a:xfrm>
            <a:off x="573875" y="3100150"/>
            <a:ext cx="573900" cy="726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3C78D8"/>
                </a:solidFill>
              </a:rPr>
              <a:t>Témaválasztás indoklása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A városi parkolási problémák növekvő mértéke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A korlátozott parkolási területek optimálisabb kezelése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Felhasználóbarát felület létrehozása -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parkolóhelyek foglalása,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kezelése,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parkolási díjak fizetése.</a:t>
            </a: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0600" y="403375"/>
            <a:ext cx="658500" cy="65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3D85C6"/>
                </a:solidFill>
              </a:rPr>
              <a:t>A rendszer főbb funkciói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b="1" lang="hu" sz="2000">
                <a:latin typeface="Times New Roman"/>
                <a:ea typeface="Times New Roman"/>
                <a:cs typeface="Times New Roman"/>
                <a:sym typeface="Times New Roman"/>
              </a:rPr>
              <a:t>Felhasználói fiókok kezelése:</a:t>
            </a: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 regisztráció, bejelentkezés, jogosultságok kezelése.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•  </a:t>
            </a:r>
            <a:r>
              <a:rPr b="1" lang="hu" sz="2000">
                <a:latin typeface="Times New Roman"/>
                <a:ea typeface="Times New Roman"/>
                <a:cs typeface="Times New Roman"/>
                <a:sym typeface="Times New Roman"/>
              </a:rPr>
              <a:t>Járműregisztráció: </a:t>
            </a: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a felhasználók saját járműveiket rögzíthetik a rendszerben.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•  </a:t>
            </a:r>
            <a:r>
              <a:rPr b="1" lang="hu" sz="2000">
                <a:latin typeface="Times New Roman"/>
                <a:ea typeface="Times New Roman"/>
                <a:cs typeface="Times New Roman"/>
                <a:sym typeface="Times New Roman"/>
              </a:rPr>
              <a:t>Parkolási események nyilvántartása:</a:t>
            </a: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 a parkolóba történő be- és kihajtások naplózása, időbélyeggel.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b="1" lang="hu" sz="2000">
                <a:latin typeface="Times New Roman"/>
                <a:ea typeface="Times New Roman"/>
                <a:cs typeface="Times New Roman"/>
                <a:sym typeface="Times New Roman"/>
              </a:rPr>
              <a:t>Díjszámítás:</a:t>
            </a:r>
            <a:r>
              <a:rPr lang="hu" sz="2000">
                <a:latin typeface="Times New Roman"/>
                <a:ea typeface="Times New Roman"/>
                <a:cs typeface="Times New Roman"/>
                <a:sym typeface="Times New Roman"/>
              </a:rPr>
              <a:t> a parkolási idő és a díjtételek alapján automatikus díjszámítás történik.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0600" y="403375"/>
            <a:ext cx="658500" cy="65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>
                <a:solidFill>
                  <a:srgbClr val="3D85C6"/>
                </a:solidFill>
              </a:rPr>
              <a:t>Felhasznált technológiák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5525"/>
            <a:ext cx="1432032" cy="12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22535" l="0" r="0" t="22447"/>
          <a:stretch/>
        </p:blipFill>
        <p:spPr>
          <a:xfrm>
            <a:off x="2548725" y="1226900"/>
            <a:ext cx="2143125" cy="11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0600" y="403375"/>
            <a:ext cx="658500" cy="65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1175" y="3468500"/>
            <a:ext cx="13855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1450" y="3555950"/>
            <a:ext cx="627900" cy="65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7800" y="1615300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>
                <a:solidFill>
                  <a:srgbClr val="3D85C6"/>
                </a:solidFill>
              </a:rPr>
              <a:t>Adatbáziskapcsolatok</a:t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1787" r="0" t="1477"/>
          <a:stretch/>
        </p:blipFill>
        <p:spPr>
          <a:xfrm>
            <a:off x="2721350" y="1020125"/>
            <a:ext cx="4614274" cy="376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0600" y="403375"/>
            <a:ext cx="658500" cy="65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3C78D8"/>
                </a:solidFill>
              </a:rPr>
              <a:t>Trello</a:t>
            </a:r>
            <a:endParaRPr b="1">
              <a:solidFill>
                <a:srgbClr val="3C78D8"/>
              </a:solidFill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25" y="1147225"/>
            <a:ext cx="7192499" cy="37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0600" y="403375"/>
            <a:ext cx="658500" cy="65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246700" y="1699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>
                <a:solidFill>
                  <a:srgbClr val="3C78D8"/>
                </a:solidFill>
              </a:rPr>
              <a:t>Köszönjük a figyelmet!</a:t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0600" y="403375"/>
            <a:ext cx="658500" cy="65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